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svg" ContentType="image/svg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87" r:id="rId3"/>
    <p:sldId id="257" r:id="rId4"/>
    <p:sldId id="258" r:id="rId5"/>
    <p:sldId id="271" r:id="rId6"/>
    <p:sldId id="272" r:id="rId7"/>
    <p:sldId id="284" r:id="rId8"/>
    <p:sldId id="288" r:id="rId9"/>
    <p:sldId id="289" r:id="rId10"/>
    <p:sldId id="290" r:id="rId11"/>
    <p:sldId id="291" r:id="rId12"/>
    <p:sldId id="285" r:id="rId13"/>
    <p:sldId id="286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browse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44546A"/>
    <a:srgbClr val="5C646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C8B6DDB-B4BE-4A2D-9C46-D76AB0DC1D09}" v="290" dt="2022-09-25T07:57:15.97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2" autoAdjust="0"/>
    <p:restoredTop sz="94660"/>
  </p:normalViewPr>
  <p:slideViewPr>
    <p:cSldViewPr snapToGrid="0">
      <p:cViewPr varScale="1">
        <p:scale>
          <a:sx n="88" d="100"/>
          <a:sy n="88" d="100"/>
        </p:scale>
        <p:origin x="-374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4114" y="67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xmlns="" id="{241F4F06-74F9-D311-47EC-B3FC75E1354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12E0657C-DC0C-423D-8C72-0BC801DF12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1207ED-F938-47DF-AB0F-59CBA8593389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71AF40F-E141-8D36-5818-11FF2F56FE0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2F45325C-F2BE-C749-6E67-620D6F03C7C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D05CA-A023-435C-BF7B-825FD3AB3FCE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8598131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C41813-6CA6-4F13-980B-B74DE28CAEC1}" type="datetimeFigureOut">
              <a:rPr lang="ru-RU" smtClean="0"/>
              <a:pPr/>
              <a:t>12.09.2023</a:t>
            </a:fld>
            <a:endParaRPr lang="ru-R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7B8B77-3C0C-4FB9-A576-7115BEB51957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xmlns="" val="228202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kumimoji="1" lang="ru-RU" sz="4400" b="1" i="0" u="none" strike="noStrike" kern="1200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kumimoji="1" lang="ru-RU" sz="2400" b="0" i="0" u="none" strike="noStrike" kern="1200" cap="none" spc="0" normalizeH="0" baseline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dirty="0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E1492-C23E-492D-9103-C435F991C928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2409D186-17D2-9C8F-70A0-48DF8CF481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189935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780874-AAB1-405B-8ED4-4FB1D14A74AA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C66C345C-FA9C-14F3-F72A-248703F2C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4056682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EF8D31-F05E-48CB-BB3C-C2654A431A1E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3FB4D69E-B2D3-F68A-700A-EFE5D234C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1899090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/>
              <a:t>Образец заголовка</a:t>
            </a:r>
            <a:endParaRPr kumimoji="1" lang="ru-RU" altLang="ru-RU" sz="4400" b="1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294640" y="6492875"/>
            <a:ext cx="3029447" cy="365125"/>
          </a:xfrm>
        </p:spPr>
        <p:txBody>
          <a:bodyPr/>
          <a:lstStyle/>
          <a:p>
            <a:fld id="{BB0A4F87-F104-4C01-8243-6C62177F338F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825903" y="6492875"/>
            <a:ext cx="4544170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3E978555-ED6F-3F36-88A9-96A0907F7C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2649956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kumimoji="1" lang="ru-RU" sz="4400" b="1" i="0" u="none" strike="noStrike" kern="1200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kumimoji="1" lang="ru-RU" sz="2800" b="0" i="0" u="none" strike="noStrike" kern="1200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3A4E03-7C3C-4F9E-B361-796E61290666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xmlns="" id="{9F56ECD1-8AA3-DD20-3C86-CBF3F08379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1137199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ru-RU" sz="4400" b="1" i="0" u="none" strike="noStrike" kern="1200" cap="none" spc="0" normalizeH="0" baseline="0" smtClean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2pPr>
            <a:lvl3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3pPr>
            <a:lvl4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4pPr>
            <a:lvl5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4F7D5-C99D-437C-8A12-CADE7B33573E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6FAAACBB-9DA0-3561-0CF5-E960C036D1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2577508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BB654-5A41-4942-BCB1-58F599AF927B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5">
            <a:extLst>
              <a:ext uri="{FF2B5EF4-FFF2-40B4-BE49-F238E27FC236}">
                <a16:creationId xmlns:a16="http://schemas.microsoft.com/office/drawing/2014/main" xmlns="" id="{1DCD80D8-02B1-1C50-5D89-D7AD9C3F5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3339256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kumimoji="1" lang="ru-RU" sz="4400" b="1" i="0" u="none" strike="noStrike" kern="1200" cap="none" spc="0" normalizeH="0" baseline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01950-269B-4722-9AFA-39674A09DC59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5">
            <a:extLst>
              <a:ext uri="{FF2B5EF4-FFF2-40B4-BE49-F238E27FC236}">
                <a16:creationId xmlns:a16="http://schemas.microsoft.com/office/drawing/2014/main" xmlns="" id="{5CBC03A5-449D-6AD2-0A48-B7EC967C5C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3226389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D8D0F5-8C14-45F3-8FB9-F0F23F5D7156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5">
            <a:extLst>
              <a:ext uri="{FF2B5EF4-FFF2-40B4-BE49-F238E27FC236}">
                <a16:creationId xmlns:a16="http://schemas.microsoft.com/office/drawing/2014/main" xmlns="" id="{74328CF5-5044-0EAC-9796-83170D3458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340031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BA32B-3B61-4C0A-AD3D-72243F6638C5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B156D8A0-0233-6B5E-A615-37ACEE91DD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2734290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AD02BD-F73C-4421-9590-9799000C679D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5">
            <a:extLst>
              <a:ext uri="{FF2B5EF4-FFF2-40B4-BE49-F238E27FC236}">
                <a16:creationId xmlns:a16="http://schemas.microsoft.com/office/drawing/2014/main" xmlns="" id="{70FED7C9-08BA-A170-9435-68DDBD57A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2670653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94640" y="279399"/>
            <a:ext cx="11612880" cy="8032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294640" y="1249680"/>
            <a:ext cx="11612880" cy="49272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294640" y="6492875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7889C6-C8FE-4CE5-9CF4-EEE3957F8748}" type="datetime1">
              <a:rPr lang="ru-RU" smtClean="0"/>
              <a:pPr/>
              <a:t>12.09.2023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825903" y="6492875"/>
            <a:ext cx="4544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5C646F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D8CD5324-666A-4778-A57E-6B862EFC574F}" type="slidenum">
              <a:rPr lang="ru-RU" smtClean="0"/>
              <a:pPr/>
              <a:t>‹#›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</p:spTree>
    <p:extLst>
      <p:ext uri="{BB962C8B-B14F-4D97-AF65-F5344CB8AC3E}">
        <p14:creationId xmlns:p14="http://schemas.microsoft.com/office/powerpoint/2010/main" xmlns="" val="18003986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lang="ru-RU" sz="4400" b="1" i="0" u="none" strike="noStrike" kern="1200" cap="none" spc="0" normalizeH="0" baseline="0">
          <a:ln>
            <a:noFill/>
          </a:ln>
          <a:solidFill>
            <a:srgbClr val="5C646F"/>
          </a:solidFill>
          <a:effectLst/>
          <a:uLnTx/>
          <a:uFillTx/>
          <a:latin typeface="Times New Roman" panose="02020603050405020304" pitchFamily="18" charset="0"/>
          <a:ea typeface="+mn-ea"/>
          <a:cs typeface="+mn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.gif"/><Relationship Id="rId12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15" Type="http://schemas.openxmlformats.org/officeDocument/2006/relationships/image" Target="../media/image5.png"/><Relationship Id="rId10" Type="http://schemas.openxmlformats.org/officeDocument/2006/relationships/image" Target="../media/image5.svg"/><Relationship Id="rId1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1600" y="1993751"/>
            <a:ext cx="12192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ДИПЛОМНЫЙ ПРОЕКТ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09090" y="3051155"/>
            <a:ext cx="91770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b="1" dirty="0" smtClean="0"/>
              <a:t>РАЗРАБОТКА ПРОГРАММЫ ДЛЯ АКУСТИЧЕСКОГО РАСЧЕТА ПОМЕЩЕНИЯ, РАСЧЕТА РАСПОЛОЖЕНИЯ ЭЛЕМЕНТОВ АКУСТИЧЕСКОГО ОФОРМЛЕНИЯ.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subTitle" idx="1"/>
          </p:nvPr>
        </p:nvSpPr>
        <p:spPr>
          <a:xfrm>
            <a:off x="5831840" y="5718848"/>
            <a:ext cx="6177280" cy="990600"/>
          </a:xfrm>
        </p:spPr>
        <p:txBody>
          <a:bodyPr>
            <a:normAutofit/>
          </a:bodyPr>
          <a:lstStyle/>
          <a:p>
            <a:pPr algn="l">
              <a:spcBef>
                <a:spcPct val="0"/>
              </a:spcBef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Руководитель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	</a:t>
            </a:r>
            <a:r>
              <a:rPr lang="ru-RU" altLang="ru-RU" sz="2800" b="1" dirty="0" smtClean="0">
                <a:cs typeface="Times New Roman" panose="02020603050405020304" pitchFamily="18" charset="0"/>
              </a:rPr>
              <a:t>Кузьмин</a:t>
            </a:r>
            <a:r>
              <a:rPr lang="ru-RU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К.М.</a:t>
            </a:r>
            <a:r>
              <a:rPr lang="en-US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ru-RU" altLang="ru-RU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spcBef>
                <a:spcPct val="0"/>
              </a:spcBef>
            </a:pP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Выполнил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ru-RU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en-US" alt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ru-RU" altLang="ru-RU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Жуков А.Г.</a:t>
            </a:r>
            <a:endParaRPr lang="ru-RU" alt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48840" y="163027"/>
            <a:ext cx="80975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НАЦИОНАЛЬНЫЙ ИССЛЕДОВАТЕЛЬСКИЙ УНИВЕРСИТЕТ </a:t>
            </a:r>
            <a:b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ИТМО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 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ЦЕНТР АВТОРИЗОВАННОГО ОБУЧЕНИЯ ИНФОРМАЦИОННЫМ ТЕХНОЛОГИЯМ 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49590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012"/>
    </mc:Choice>
    <mc:Fallback>
      <p:transition spd="slow" advTm="401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4D1FD-2C30-1E15-9DDE-75DE8CA5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Интерфейс: </a:t>
            </a:r>
            <a:r>
              <a:rPr lang="ru-RU" sz="2800" dirty="0" smtClean="0"/>
              <a:t>получение альтернативного резульата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B80C5F-FE76-E815-944E-A87FEC707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10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512" y="1009171"/>
            <a:ext cx="823595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33691" y="895621"/>
            <a:ext cx="3795999" cy="4099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680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277"/>
    </mc:Choice>
    <mc:Fallback>
      <p:transition spd="slow" advTm="23277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4D1FD-2C30-1E15-9DDE-75DE8CA5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Интерфейс: </a:t>
            </a:r>
            <a:r>
              <a:rPr lang="ru-RU" sz="2800" dirty="0" smtClean="0"/>
              <a:t>сброс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B80C5F-FE76-E815-944E-A87FEC707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11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03904" y="970472"/>
            <a:ext cx="823595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680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277"/>
    </mc:Choice>
    <mc:Fallback>
      <p:transition spd="slow" advTm="23277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E45904-8C9A-D70E-A795-BC02DD2479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918F62A-F971-2BD2-ED01-480B0E1B8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0600" y="1249680"/>
            <a:ext cx="10906760" cy="5230814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2400" dirty="0" smtClean="0"/>
              <a:t>Программа разработана и свернута. Алгоритм выполняется без ошибок.</a:t>
            </a:r>
            <a:endParaRPr lang="ru-RU" sz="24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2400" dirty="0" smtClean="0"/>
              <a:t>Интерфейс предельно прост, понятен для любого пользователя.</a:t>
            </a:r>
            <a:endParaRPr lang="ru-RU" sz="24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2400" dirty="0" smtClean="0"/>
              <a:t>Каждый расчет сохраняется в БД автоматически и может быть повторен.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endParaRPr lang="ru-RU" sz="2400" dirty="0"/>
          </a:p>
          <a:p>
            <a:pPr marL="0" indent="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ru-RU" sz="2400" dirty="0" smtClean="0"/>
              <a:t>Перспективы: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ru-RU" sz="2400" dirty="0" smtClean="0"/>
              <a:t>Работа с отрицательными координатами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ru-RU" sz="2400" dirty="0" smtClean="0"/>
              <a:t>Учет угловых басовых ловушек в расчете</a:t>
            </a:r>
            <a:endParaRPr lang="ru-RU" sz="2400" dirty="0"/>
          </a:p>
          <a:p>
            <a:pPr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</a:pPr>
            <a:r>
              <a:rPr lang="ru-RU" sz="2400" dirty="0" smtClean="0"/>
              <a:t>Учет окон, дверей и прочих элементов комнаты</a:t>
            </a:r>
            <a:endParaRPr lang="ru-RU" sz="2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4B217FB-75DC-4AD9-1F33-37B7197FD5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12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6" name="Graphic 5" descr="Badge Tick1 with solid fill">
            <a:extLst>
              <a:ext uri="{FF2B5EF4-FFF2-40B4-BE49-F238E27FC236}">
                <a16:creationId xmlns:a16="http://schemas.microsoft.com/office/drawing/2014/main" xmlns="" id="{A4004D0A-D114-4B2B-9C1B-428919EE27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600" y="1249680"/>
            <a:ext cx="540000" cy="540000"/>
          </a:xfrm>
          <a:prstGeom prst="rect">
            <a:avLst/>
          </a:prstGeom>
        </p:spPr>
      </p:pic>
      <p:pic>
        <p:nvPicPr>
          <p:cNvPr id="9" name="Graphic 8" descr="Badge Tick1 with solid fill">
            <a:extLst>
              <a:ext uri="{FF2B5EF4-FFF2-40B4-BE49-F238E27FC236}">
                <a16:creationId xmlns:a16="http://schemas.microsoft.com/office/drawing/2014/main" xmlns="" id="{539CDB32-7EF8-C858-2A3F-28530BEAC33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600" y="1796280"/>
            <a:ext cx="540000" cy="540000"/>
          </a:xfrm>
          <a:prstGeom prst="rect">
            <a:avLst/>
          </a:prstGeom>
        </p:spPr>
      </p:pic>
      <p:pic>
        <p:nvPicPr>
          <p:cNvPr id="10" name="Graphic 9" descr="Badge Tick1 with solid fill">
            <a:extLst>
              <a:ext uri="{FF2B5EF4-FFF2-40B4-BE49-F238E27FC236}">
                <a16:creationId xmlns:a16="http://schemas.microsoft.com/office/drawing/2014/main" xmlns="" id="{FF91DC53-03E4-3087-62D1-60D7C9B5C5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600" y="2344781"/>
            <a:ext cx="540000" cy="540000"/>
          </a:xfrm>
          <a:prstGeom prst="rect">
            <a:avLst/>
          </a:prstGeom>
        </p:spPr>
      </p:pic>
      <p:pic>
        <p:nvPicPr>
          <p:cNvPr id="14" name="Graphic 13" descr="Clipboard Checked with solid fill">
            <a:extLst>
              <a:ext uri="{FF2B5EF4-FFF2-40B4-BE49-F238E27FC236}">
                <a16:creationId xmlns:a16="http://schemas.microsoft.com/office/drawing/2014/main" xmlns="" id="{099AFB69-395F-296D-B5A1-DE24DE9C72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18847" y="3307080"/>
            <a:ext cx="2078513" cy="2078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7384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30446"/>
    </mc:Choice>
    <mc:Fallback>
      <p:transition spd="slow" advTm="30446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C346E93C-2A50-003E-50C0-AB5060D579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40115"/>
            <a:ext cx="9144000" cy="1377769"/>
          </a:xfrm>
        </p:spPr>
        <p:txBody>
          <a:bodyPr>
            <a:normAutofit/>
          </a:bodyPr>
          <a:lstStyle/>
          <a:p>
            <a:r>
              <a:rPr lang="ru-RU" dirty="0"/>
              <a:t>Спасибо за внимание! </a:t>
            </a:r>
            <a:br>
              <a:rPr lang="ru-RU" dirty="0"/>
            </a:br>
            <a:r>
              <a:rPr lang="ru-RU" dirty="0"/>
              <a:t>Вопросы?</a:t>
            </a:r>
          </a:p>
        </p:txBody>
      </p:sp>
    </p:spTree>
    <p:extLst>
      <p:ext uri="{BB962C8B-B14F-4D97-AF65-F5344CB8AC3E}">
        <p14:creationId xmlns:p14="http://schemas.microsoft.com/office/powerpoint/2010/main" xmlns="" val="978209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8795"/>
    </mc:Choice>
    <mc:Fallback>
      <p:transition spd="slow" advTm="8795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xmlns="" id="{050D8E2D-287E-0262-5082-8B8FFEFC74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ru-RU" altLang="ru-RU" sz="4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Проблематика и актуальность</a:t>
            </a:r>
            <a:endParaRPr lang="ru-RU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C9FA354-5D4D-7A6C-845D-6AC21ED021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67913" y="6480494"/>
            <a:ext cx="3029447" cy="365125"/>
          </a:xfrm>
        </p:spPr>
        <p:txBody>
          <a:bodyPr/>
          <a:lstStyle/>
          <a:p>
            <a:fld id="{D8CD5324-666A-4778-A57E-6B862EFC574F}" type="slidenum">
              <a:rPr lang="ru-RU" smtClean="0"/>
              <a:pPr/>
              <a:t>2</a:t>
            </a:fld>
            <a:r>
              <a:rPr lang="en-US" dirty="0"/>
              <a:t> </a:t>
            </a:r>
            <a:r>
              <a:rPr lang="ru-RU" dirty="0"/>
              <a:t>из 22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BA76C86-9854-6063-BA98-B267F89AB8FB}"/>
              </a:ext>
            </a:extLst>
          </p:cNvPr>
          <p:cNvSpPr txBox="1"/>
          <p:nvPr/>
        </p:nvSpPr>
        <p:spPr>
          <a:xfrm>
            <a:off x="2974693" y="1106233"/>
            <a:ext cx="36807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Текущее состояние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B9A39F2-DD39-0D80-1BC0-54E54714DAB1}"/>
              </a:ext>
            </a:extLst>
          </p:cNvPr>
          <p:cNvSpPr txBox="1"/>
          <p:nvPr/>
        </p:nvSpPr>
        <p:spPr>
          <a:xfrm>
            <a:off x="2974693" y="1475564"/>
            <a:ext cx="589322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настоящее время </a:t>
            </a:r>
            <a:r>
              <a:rPr lang="ru-RU" sz="2400" b="0" dirty="0" smtClean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рынок насыщен лишь дорогими сложными инструментами для профессионалов</a:t>
            </a:r>
            <a:endParaRPr lang="ru-RU" sz="24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7FF8D7EE-2F39-F778-4EC4-8991428A6320}"/>
              </a:ext>
            </a:extLst>
          </p:cNvPr>
          <p:cNvSpPr txBox="1"/>
          <p:nvPr/>
        </p:nvSpPr>
        <p:spPr>
          <a:xfrm>
            <a:off x="5704447" y="2612434"/>
            <a:ext cx="20925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Проблема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5CF3B84-BECA-CC04-EACC-E144BB5D4726}"/>
              </a:ext>
            </a:extLst>
          </p:cNvPr>
          <p:cNvSpPr txBox="1"/>
          <p:nvPr/>
        </p:nvSpPr>
        <p:spPr>
          <a:xfrm>
            <a:off x="1311215" y="2960873"/>
            <a:ext cx="692701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Простой пользователь домашней студии для работы со звуком вынужден тратить время на поиск информации по акустическому расчету помещения, пытаться подобрать решение для себя. </a:t>
            </a:r>
            <a:endParaRPr lang="ru-RU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F0ED904C-754C-1749-BFE3-28B8B75269C9}"/>
              </a:ext>
            </a:extLst>
          </p:cNvPr>
          <p:cNvSpPr txBox="1"/>
          <p:nvPr/>
        </p:nvSpPr>
        <p:spPr>
          <a:xfrm>
            <a:off x="3417876" y="4937328"/>
            <a:ext cx="23326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Актуальность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80235D-8F7E-1897-DAAB-2B87070906AE}"/>
              </a:ext>
            </a:extLst>
          </p:cNvPr>
          <p:cNvSpPr txBox="1"/>
          <p:nvPr/>
        </p:nvSpPr>
        <p:spPr>
          <a:xfrm>
            <a:off x="3417877" y="5262385"/>
            <a:ext cx="867511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</a:t>
            </a: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маленького узкопрофильного приложения позволит </a:t>
            </a:r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автоматизировать процесс </a:t>
            </a:r>
            <a:r>
              <a:rPr lang="ru-RU" sz="2400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подбора мест установки и количества акустических панелей, поможет легко определять оптимальную точку прослушивания. </a:t>
            </a:r>
            <a:endParaRPr lang="ru-RU" sz="2400" dirty="0">
              <a:solidFill>
                <a:srgbClr val="C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3" name="Graphic 32" descr="Back with solid fill">
            <a:extLst>
              <a:ext uri="{FF2B5EF4-FFF2-40B4-BE49-F238E27FC236}">
                <a16:creationId xmlns:a16="http://schemas.microsoft.com/office/drawing/2014/main" xmlns="" id="{651B2309-E2A0-29E9-CAD8-E7FDD443195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9162361" y="1112739"/>
            <a:ext cx="1226386" cy="1226386"/>
          </a:xfrm>
          <a:prstGeom prst="rect">
            <a:avLst/>
          </a:prstGeom>
        </p:spPr>
      </p:pic>
      <p:pic>
        <p:nvPicPr>
          <p:cNvPr id="34" name="Graphic 33" descr="Back with solid fill">
            <a:extLst>
              <a:ext uri="{FF2B5EF4-FFF2-40B4-BE49-F238E27FC236}">
                <a16:creationId xmlns:a16="http://schemas.microsoft.com/office/drawing/2014/main" xmlns="" id="{E191973A-5E66-FCE3-5AFA-6B6293D7212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 flipV="1">
            <a:off x="530849" y="3206184"/>
            <a:ext cx="1226386" cy="1274419"/>
          </a:xfrm>
          <a:prstGeom prst="rect">
            <a:avLst/>
          </a:prstGeom>
        </p:spPr>
      </p:pic>
      <p:pic>
        <p:nvPicPr>
          <p:cNvPr id="22530" name="Picture 2" descr="http://max-audio.ru/komponenty/soft/speakerworkshop_logo.gif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345056" y="1035413"/>
            <a:ext cx="2402334" cy="1845810"/>
          </a:xfrm>
          <a:prstGeom prst="rect">
            <a:avLst/>
          </a:prstGeom>
          <a:noFill/>
        </p:spPr>
      </p:pic>
      <p:pic>
        <p:nvPicPr>
          <p:cNvPr id="22532" name="Picture 4" descr="Уставший студент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8333117" y="2429410"/>
            <a:ext cx="3441940" cy="2699771"/>
          </a:xfrm>
          <a:prstGeom prst="rect">
            <a:avLst/>
          </a:prstGeom>
          <a:noFill/>
        </p:spPr>
      </p:pic>
      <p:pic>
        <p:nvPicPr>
          <p:cNvPr id="22534" name="Picture 6" descr="Акустическое оформление помещения: материалы, расчет, звукоизоляция - 4PD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336730" y="4563962"/>
            <a:ext cx="2820538" cy="229403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14171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68567"/>
    </mc:Choice>
    <mc:Fallback>
      <p:transition spd="slow" advTm="68567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8756C5BB-0164-0D4B-FBCF-7E79C753E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ru-RU" altLang="ru-RU" sz="4400" b="1" dirty="0">
                <a:solidFill>
                  <a:srgbClr val="44546A"/>
                </a:solidFill>
                <a:latin typeface="Times New Roman" panose="02020603050405020304" pitchFamily="18" charset="0"/>
              </a:rPr>
              <a:t>Постановка</a:t>
            </a:r>
            <a:r>
              <a:rPr kumimoji="1" lang="ru-RU" altLang="ru-RU" sz="4400" b="1" dirty="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  <a:r>
              <a:rPr kumimoji="1" lang="ru-RU" altLang="ru-RU" sz="4400" b="1" dirty="0" smtClean="0">
                <a:solidFill>
                  <a:schemeClr val="tx2"/>
                </a:solidFill>
                <a:latin typeface="Times New Roman" panose="02020603050405020304" pitchFamily="18" charset="0"/>
              </a:rPr>
              <a:t>задачи</a:t>
            </a:r>
            <a:endParaRPr lang="ru-RU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1F5F55F4-4D47-242C-5B1D-44C8036E5B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Система должна:</a:t>
            </a:r>
          </a:p>
          <a:p>
            <a:pPr marL="457200" indent="-457200">
              <a:lnSpc>
                <a:spcPct val="150000"/>
              </a:lnSpc>
            </a:pPr>
            <a:r>
              <a:rPr lang="ru-RU" dirty="0" smtClean="0"/>
              <a:t>с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троить помещение по координатам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определять размещение элементов студии 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иметь возможность сохранять информацию в БД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иметь простой понятный интерфейс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dirty="0" smtClean="0"/>
              <a:t>п</a:t>
            </a:r>
            <a:r>
              <a:rPr lang="ru-RU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оказывать схему расположения в нескольких возможных вариантах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EFD2A17-63A5-BA44-178C-D8F955EC1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3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47894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18068"/>
    </mc:Choice>
    <mc:Fallback>
      <p:transition spd="slow" advTm="1806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xmlns="" id="{E59EE971-21A2-1D94-A2F7-A3F091ACF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>
                <a:solidFill>
                  <a:srgbClr val="44546A"/>
                </a:solidFill>
              </a:rPr>
              <a:t>Средства реализации </a:t>
            </a:r>
            <a:r>
              <a:rPr lang="ru-RU" dirty="0" smtClean="0">
                <a:solidFill>
                  <a:srgbClr val="44546A"/>
                </a:solidFill>
              </a:rPr>
              <a:t>программы</a:t>
            </a:r>
            <a:endParaRPr lang="ru-RU" dirty="0">
              <a:solidFill>
                <a:srgbClr val="44546A"/>
              </a:solidFill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xmlns="" id="{CDA5CC87-3111-767C-A387-D1B4E211FE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40" y="1249681"/>
            <a:ext cx="11612880" cy="5440486"/>
          </a:xfrm>
        </p:spPr>
        <p:txBody>
          <a:bodyPr>
            <a:normAutofit fontScale="92500" lnSpcReduction="10000"/>
          </a:bodyPr>
          <a:lstStyle/>
          <a:p>
            <a:pPr marL="0" fontAlgn="ctr">
              <a:lnSpc>
                <a:spcPct val="150000"/>
              </a:lnSpc>
              <a:spcBef>
                <a:spcPts val="0"/>
              </a:spcBef>
            </a:pPr>
            <a:r>
              <a:rPr lang="ru-RU" sz="2500" b="0" i="0" u="none" strike="noStrike" kern="1200" dirty="0" smtClean="0">
                <a:solidFill>
                  <a:srgbClr val="000000"/>
                </a:solidFill>
                <a:effectLst/>
              </a:rPr>
              <a:t>База данных: </a:t>
            </a:r>
            <a:r>
              <a:rPr lang="en-US" sz="2500" dirty="0" smtClean="0"/>
              <a:t>sqlite</a:t>
            </a:r>
            <a:r>
              <a:rPr lang="ru-RU" sz="2500" dirty="0" smtClean="0"/>
              <a:t>3</a:t>
            </a:r>
            <a:endParaRPr lang="en-US" sz="2500" b="0" i="0" u="none" strike="noStrike" kern="1200" dirty="0">
              <a:solidFill>
                <a:srgbClr val="000000"/>
              </a:solidFill>
              <a:effectLst/>
            </a:endParaRPr>
          </a:p>
          <a:p>
            <a:pPr marL="0" indent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ru-RU" sz="2500" b="0" i="0" u="none" strike="noStrike" dirty="0">
              <a:effectLst/>
            </a:endParaRPr>
          </a:p>
          <a:p>
            <a:pPr marL="0" fontAlgn="ctr">
              <a:lnSpc>
                <a:spcPct val="150000"/>
              </a:lnSpc>
              <a:spcBef>
                <a:spcPts val="0"/>
              </a:spcBef>
            </a:pPr>
            <a:r>
              <a:rPr lang="ru-RU" sz="2500" dirty="0" smtClean="0"/>
              <a:t>Библиотека</a:t>
            </a:r>
            <a:r>
              <a:rPr lang="en-US" sz="2500" dirty="0" smtClean="0"/>
              <a:t>:</a:t>
            </a:r>
            <a:r>
              <a:rPr lang="ru-RU" sz="2500" dirty="0" smtClean="0"/>
              <a:t> </a:t>
            </a:r>
            <a:r>
              <a:rPr lang="en-US" sz="2500" dirty="0" smtClean="0"/>
              <a:t>PyQt</a:t>
            </a:r>
            <a:r>
              <a:rPr lang="ru-RU" sz="2500" dirty="0" smtClean="0"/>
              <a:t>5</a:t>
            </a:r>
            <a:endParaRPr lang="en-US" sz="2500" b="0" i="0" u="none" strike="noStrike" kern="1200" dirty="0">
              <a:solidFill>
                <a:srgbClr val="000000"/>
              </a:solidFill>
              <a:effectLst/>
            </a:endParaRPr>
          </a:p>
          <a:p>
            <a:pPr marL="0" indent="0" algn="l" rtl="0" eaLnBrk="1" fontAlgn="ctr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500" dirty="0"/>
          </a:p>
          <a:p>
            <a:pPr>
              <a:lnSpc>
                <a:spcPct val="150000"/>
              </a:lnSpc>
            </a:pPr>
            <a:r>
              <a:rPr lang="ru-RU" sz="2500" dirty="0" smtClean="0"/>
              <a:t>Библиотека</a:t>
            </a:r>
            <a:r>
              <a:rPr lang="en-US" sz="2500" dirty="0" smtClean="0"/>
              <a:t>:</a:t>
            </a:r>
            <a:r>
              <a:rPr lang="ru-RU" sz="2500" dirty="0" smtClean="0"/>
              <a:t> </a:t>
            </a:r>
            <a:r>
              <a:rPr lang="en-US" sz="2500" dirty="0" smtClean="0"/>
              <a:t>svgTurtle</a:t>
            </a:r>
          </a:p>
          <a:p>
            <a:pPr>
              <a:lnSpc>
                <a:spcPct val="150000"/>
              </a:lnSpc>
            </a:pPr>
            <a:endParaRPr lang="en-US" sz="2500" dirty="0"/>
          </a:p>
          <a:p>
            <a:pPr>
              <a:lnSpc>
                <a:spcPct val="150000"/>
              </a:lnSpc>
            </a:pPr>
            <a:r>
              <a:rPr lang="en-US" sz="2500" dirty="0" smtClean="0"/>
              <a:t>QTDesigner</a:t>
            </a:r>
          </a:p>
          <a:p>
            <a:pPr>
              <a:lnSpc>
                <a:spcPct val="150000"/>
              </a:lnSpc>
              <a:buNone/>
            </a:pPr>
            <a:endParaRPr lang="en-US" sz="2500" dirty="0" smtClean="0"/>
          </a:p>
          <a:p>
            <a:pPr>
              <a:lnSpc>
                <a:spcPct val="150000"/>
              </a:lnSpc>
            </a:pPr>
            <a:r>
              <a:rPr lang="ru-RU" sz="2500" dirty="0" smtClean="0"/>
              <a:t>Язык </a:t>
            </a:r>
            <a:r>
              <a:rPr lang="ru-RU" sz="2500" dirty="0"/>
              <a:t>программирования</a:t>
            </a:r>
            <a:r>
              <a:rPr lang="en-US" sz="2500" dirty="0"/>
              <a:t>:</a:t>
            </a:r>
            <a:r>
              <a:rPr lang="ru-RU" sz="2500" dirty="0"/>
              <a:t> </a:t>
            </a:r>
            <a:r>
              <a:rPr lang="en-US" sz="2500" dirty="0"/>
              <a:t>Python</a:t>
            </a:r>
            <a:endParaRPr lang="ru-RU" sz="25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05F4AB22-087B-2884-E45D-F65FFF0171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4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1036" name="Picture 12">
            <a:extLst>
              <a:ext uri="{FF2B5EF4-FFF2-40B4-BE49-F238E27FC236}">
                <a16:creationId xmlns:a16="http://schemas.microsoft.com/office/drawing/2014/main" xmlns="" id="{8BFAE506-2861-EA7D-73E3-8954A245B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47698" y="5869697"/>
            <a:ext cx="2160000" cy="72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75CE25D1-4C92-B438-3DB9-23EA5664A6E7}"/>
              </a:ext>
            </a:extLst>
          </p:cNvPr>
          <p:cNvCxnSpPr/>
          <p:nvPr/>
        </p:nvCxnSpPr>
        <p:spPr>
          <a:xfrm flipV="1">
            <a:off x="3669175" y="1570008"/>
            <a:ext cx="6182191" cy="15724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88DE2E3C-834B-C124-98C8-99408D2480D6}"/>
              </a:ext>
            </a:extLst>
          </p:cNvPr>
          <p:cNvCxnSpPr/>
          <p:nvPr/>
        </p:nvCxnSpPr>
        <p:spPr>
          <a:xfrm>
            <a:off x="3669175" y="2606233"/>
            <a:ext cx="6104553" cy="7571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xmlns="" id="{68AB0B8E-C505-41A3-CB3F-8738D29F24AE}"/>
              </a:ext>
            </a:extLst>
          </p:cNvPr>
          <p:cNvCxnSpPr/>
          <p:nvPr/>
        </p:nvCxnSpPr>
        <p:spPr>
          <a:xfrm>
            <a:off x="3669175" y="3687991"/>
            <a:ext cx="6190817" cy="4115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xmlns="" id="{C8108493-022B-A823-CBB4-C2D191099933}"/>
              </a:ext>
            </a:extLst>
          </p:cNvPr>
          <p:cNvCxnSpPr>
            <a:cxnSpLocks/>
          </p:cNvCxnSpPr>
          <p:nvPr/>
        </p:nvCxnSpPr>
        <p:spPr>
          <a:xfrm flipV="1">
            <a:off x="2527540" y="4899804"/>
            <a:ext cx="7306573" cy="25879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xmlns="" id="{E21B00C6-E9A8-0DF9-1C76-780F458AA444}"/>
              </a:ext>
            </a:extLst>
          </p:cNvPr>
          <p:cNvCxnSpPr>
            <a:cxnSpLocks/>
          </p:cNvCxnSpPr>
          <p:nvPr/>
        </p:nvCxnSpPr>
        <p:spPr>
          <a:xfrm>
            <a:off x="5055079" y="6142008"/>
            <a:ext cx="4313208" cy="8626"/>
          </a:xfrm>
          <a:prstGeom prst="line">
            <a:avLst/>
          </a:prstGeom>
          <a:ln w="19050">
            <a:solidFill>
              <a:srgbClr val="00206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486" name="Picture 6" descr="Easy integration of SQLite database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0677" y="792162"/>
            <a:ext cx="1219200" cy="1219201"/>
          </a:xfrm>
          <a:prstGeom prst="rect">
            <a:avLst/>
          </a:prstGeom>
          <a:noFill/>
        </p:spPr>
      </p:pic>
      <p:pic>
        <p:nvPicPr>
          <p:cNvPr id="20488" name="Picture 8" descr="Download PyQt Logo in SVG Vector or PNG File Format - Logo.win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247516" y="1643887"/>
            <a:ext cx="2806461" cy="1870974"/>
          </a:xfrm>
          <a:prstGeom prst="rect">
            <a:avLst/>
          </a:prstGeom>
          <a:noFill/>
        </p:spPr>
      </p:pic>
      <p:pic>
        <p:nvPicPr>
          <p:cNvPr id="20503" name="Picture 2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84909" y="3217652"/>
            <a:ext cx="1227826" cy="12422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5" name="Picture 25" descr="File:Qt logo 2016.svg - Wikimedia Commons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098359" y="4682048"/>
            <a:ext cx="1214045" cy="8906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584431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41091"/>
    </mc:Choice>
    <mc:Fallback>
      <p:transition spd="slow" advTm="41091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xmlns="" id="{1178954F-3E97-2E93-D4E1-B537A4C22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5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10" name="Picture 1" descr="C:\Users\Notebook\Desktop\ДИПЛОМ\диаграмм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6649" y="232914"/>
            <a:ext cx="11883996" cy="6202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063880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8496"/>
    </mc:Choice>
    <mc:Fallback>
      <p:transition spd="slow" advTm="28496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6F54441-15E5-C7FD-56E2-D7D1980A8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Физическая модель данных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EAD8CEC-FCAB-0C02-2D96-E9E4B069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4639" y="1249680"/>
            <a:ext cx="11260052" cy="49272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База данных</a:t>
            </a:r>
            <a:r>
              <a:rPr lang="en-US" sz="2400" dirty="0" smtClean="0"/>
              <a:t>:</a:t>
            </a:r>
            <a:r>
              <a:rPr lang="en-US" sz="2400" dirty="0" smtClean="0"/>
              <a:t> </a:t>
            </a:r>
            <a:r>
              <a:rPr lang="en-US" sz="2400" dirty="0" smtClean="0"/>
              <a:t>SAVES</a:t>
            </a:r>
            <a:r>
              <a:rPr lang="ru-RU" sz="2400" dirty="0" smtClean="0"/>
              <a:t> тип</a:t>
            </a:r>
            <a:r>
              <a:rPr lang="en-US" sz="2400" dirty="0" smtClean="0"/>
              <a:t> </a:t>
            </a:r>
            <a:r>
              <a:rPr lang="ru-RU" sz="2400" dirty="0" smtClean="0"/>
              <a:t>файл </a:t>
            </a:r>
            <a:r>
              <a:rPr lang="en-US" sz="2400" dirty="0" smtClean="0"/>
              <a:t>SQLITE</a:t>
            </a:r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ru-RU" sz="2400" dirty="0" smtClean="0"/>
              <a:t>Таблица</a:t>
            </a:r>
            <a:r>
              <a:rPr lang="en-US" sz="2400" dirty="0" smtClean="0"/>
              <a:t>: </a:t>
            </a:r>
            <a:r>
              <a:rPr lang="en-US" sz="2400" dirty="0" smtClean="0"/>
              <a:t>SAVEDDOTS</a:t>
            </a:r>
            <a:endParaRPr lang="ru-RU" sz="2400" dirty="0" smtClean="0"/>
          </a:p>
          <a:p>
            <a:pPr marL="0" indent="0">
              <a:buNone/>
            </a:pPr>
            <a:r>
              <a:rPr lang="ru-RU" sz="2400" dirty="0" smtClean="0"/>
              <a:t>	</a:t>
            </a:r>
            <a:r>
              <a:rPr lang="ru-RU" sz="2400" dirty="0" smtClean="0"/>
              <a:t>Столбцы таблицы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1. id – </a:t>
            </a:r>
            <a:r>
              <a:rPr lang="ru-RU" sz="2400" dirty="0" smtClean="0"/>
              <a:t>тип данных </a:t>
            </a:r>
            <a:r>
              <a:rPr lang="en-US" sz="2400" dirty="0" smtClean="0"/>
              <a:t>BIGINT</a:t>
            </a:r>
            <a:r>
              <a:rPr lang="ru-RU" sz="2400" dirty="0" smtClean="0"/>
              <a:t>, шифруется из времени внесения записи,</a:t>
            </a:r>
          </a:p>
          <a:p>
            <a:pPr marL="0" indent="0">
              <a:buNone/>
            </a:pPr>
            <a:r>
              <a:rPr lang="ru-RU" sz="2400" dirty="0" smtClean="0"/>
              <a:t>	</a:t>
            </a:r>
            <a:r>
              <a:rPr lang="ru-RU" sz="2400" dirty="0" smtClean="0"/>
              <a:t>	имеет форму 1-6 значного числа.</a:t>
            </a:r>
          </a:p>
          <a:p>
            <a:pPr marL="0" indent="0">
              <a:buNone/>
            </a:pPr>
            <a:r>
              <a:rPr lang="ru-RU" sz="2400" dirty="0" smtClean="0"/>
              <a:t>	</a:t>
            </a:r>
            <a:r>
              <a:rPr lang="ru-RU" sz="2400" dirty="0" smtClean="0"/>
              <a:t>2. </a:t>
            </a:r>
            <a:r>
              <a:rPr lang="en-US" sz="2400" dirty="0" smtClean="0"/>
              <a:t>name – </a:t>
            </a:r>
            <a:r>
              <a:rPr lang="ru-RU" sz="2400" dirty="0" smtClean="0"/>
              <a:t>тип данных </a:t>
            </a:r>
            <a:r>
              <a:rPr lang="en-US" sz="2400" dirty="0" smtClean="0"/>
              <a:t>TEXT</a:t>
            </a:r>
            <a:r>
              <a:rPr lang="ru-RU" sz="2400" dirty="0" smtClean="0"/>
              <a:t>, </a:t>
            </a:r>
            <a:r>
              <a:rPr lang="ru-RU" sz="2400" dirty="0" smtClean="0"/>
              <a:t>шифруется из времени внесения </a:t>
            </a:r>
            <a:r>
              <a:rPr lang="ru-RU" sz="2400" dirty="0" smtClean="0"/>
              <a:t>записи,</a:t>
            </a:r>
          </a:p>
          <a:p>
            <a:pPr marL="0" indent="0">
              <a:buNone/>
            </a:pPr>
            <a:r>
              <a:rPr lang="ru-RU" sz="2400" dirty="0" smtClean="0"/>
              <a:t>	</a:t>
            </a:r>
            <a:r>
              <a:rPr lang="ru-RU" sz="2400" dirty="0" smtClean="0"/>
              <a:t>	имеет форму: «2023-09-10</a:t>
            </a:r>
            <a:r>
              <a:rPr lang="en-US" sz="2400" dirty="0" smtClean="0"/>
              <a:t>&lt;-</a:t>
            </a:r>
            <a:r>
              <a:rPr lang="ru-RU" sz="2400" dirty="0" smtClean="0"/>
              <a:t>дата-----------</a:t>
            </a:r>
            <a:r>
              <a:rPr lang="en-US" sz="2400" dirty="0" smtClean="0"/>
              <a:t>-----</a:t>
            </a:r>
            <a:r>
              <a:rPr lang="ru-RU" sz="2400" dirty="0" smtClean="0"/>
              <a:t>время-</a:t>
            </a:r>
            <a:r>
              <a:rPr lang="en-US" sz="2400" dirty="0" smtClean="0"/>
              <a:t>&gt;21-13-39-326461</a:t>
            </a:r>
            <a:r>
              <a:rPr lang="ru-RU" sz="2400" dirty="0" smtClean="0"/>
              <a:t>»</a:t>
            </a:r>
            <a:endParaRPr lang="en-US" sz="2400" dirty="0" smtClean="0"/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3</a:t>
            </a:r>
            <a:r>
              <a:rPr lang="ru-RU" sz="2400" dirty="0" smtClean="0"/>
              <a:t>. </a:t>
            </a:r>
            <a:r>
              <a:rPr lang="en-US" sz="2400" dirty="0" smtClean="0"/>
              <a:t>data – </a:t>
            </a:r>
            <a:r>
              <a:rPr lang="ru-RU" sz="2400" dirty="0" smtClean="0"/>
              <a:t>тип </a:t>
            </a:r>
            <a:r>
              <a:rPr lang="ru-RU" sz="2400" dirty="0" smtClean="0"/>
              <a:t>данных </a:t>
            </a:r>
            <a:r>
              <a:rPr lang="en-US" sz="2400" dirty="0" smtClean="0"/>
              <a:t>TEXT</a:t>
            </a:r>
            <a:r>
              <a:rPr lang="ru-RU" sz="2400" dirty="0" smtClean="0"/>
              <a:t>, шифруется из </a:t>
            </a:r>
            <a:r>
              <a:rPr lang="ru-RU" sz="2400" dirty="0" smtClean="0"/>
              <a:t>координат, имеет форму</a:t>
            </a:r>
            <a:r>
              <a:rPr lang="en-US" sz="2400" dirty="0" smtClean="0"/>
              <a:t>:</a:t>
            </a:r>
          </a:p>
          <a:p>
            <a:pPr marL="0" indent="0">
              <a:buNone/>
            </a:pPr>
            <a:r>
              <a:rPr lang="en-US" sz="2400" dirty="0" smtClean="0"/>
              <a:t>	</a:t>
            </a:r>
            <a:r>
              <a:rPr lang="en-US" sz="2400" dirty="0" smtClean="0"/>
              <a:t>	</a:t>
            </a:r>
            <a:r>
              <a:rPr lang="ru-RU" sz="2400" dirty="0" smtClean="0"/>
              <a:t>«0</a:t>
            </a:r>
            <a:r>
              <a:rPr lang="en-US" sz="2400" dirty="0" smtClean="0"/>
              <a:t>j0-0j3-4j0-4j3-4j0-0j0</a:t>
            </a:r>
            <a:r>
              <a:rPr lang="ru-RU" sz="2400" dirty="0" smtClean="0"/>
              <a:t>»</a:t>
            </a:r>
            <a:endParaRPr lang="en-US" sz="2400" dirty="0" smtClean="0"/>
          </a:p>
          <a:p>
            <a:pPr marL="0" indent="0">
              <a:buNone/>
            </a:pPr>
            <a:endParaRPr lang="ru-RU" sz="2400" dirty="0" smtClean="0"/>
          </a:p>
          <a:p>
            <a:pPr marL="0" indent="0">
              <a:buNone/>
            </a:pPr>
            <a:endParaRPr lang="ru-RU" sz="24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05A83FDC-A1E1-55BB-6B0D-2FCB97EE39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6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xmlns="" val="2389393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4705"/>
    </mc:Choice>
    <mc:Fallback>
      <p:transition spd="slow" advTm="24705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4D1FD-2C30-1E15-9DDE-75DE8CA5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Интерфейс: </a:t>
            </a:r>
            <a:r>
              <a:rPr lang="ru-RU" sz="2800" dirty="0" smtClean="0"/>
              <a:t>первый запуск и </a:t>
            </a:r>
            <a:r>
              <a:rPr lang="ru-RU" sz="2800" dirty="0" smtClean="0"/>
              <a:t>приветствие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B80C5F-FE76-E815-944E-A87FEC707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7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46695" y="957412"/>
            <a:ext cx="82296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680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277"/>
    </mc:Choice>
    <mc:Fallback>
      <p:transition spd="slow" advTm="23277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4D1FD-2C30-1E15-9DDE-75DE8CA5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Интерфейс: </a:t>
            </a:r>
            <a:r>
              <a:rPr lang="ru-RU" sz="2800" dirty="0" smtClean="0"/>
              <a:t>ввод координат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B80C5F-FE76-E815-944E-A87FEC707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8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6176" y="940159"/>
            <a:ext cx="82169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680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277"/>
    </mc:Choice>
    <mc:Fallback>
      <p:transition spd="slow" advTm="2327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94D1FD-2C30-1E15-9DDE-75DE8CA50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/>
              <a:t>Интерфейс: </a:t>
            </a:r>
            <a:r>
              <a:rPr lang="ru-RU" sz="2800" dirty="0" smtClean="0"/>
              <a:t>получение результата</a:t>
            </a:r>
            <a:endParaRPr lang="ru-RU" sz="280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8BB80C5F-FE76-E815-944E-A87FEC7077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8CD5324-666A-4778-A57E-6B862EFC574F}" type="slidenum">
              <a:rPr lang="ru-RU" smtClean="0"/>
              <a:pPr/>
              <a:t>9</a:t>
            </a:fld>
            <a:r>
              <a:rPr lang="en-US"/>
              <a:t> </a:t>
            </a:r>
            <a:r>
              <a:rPr lang="ru-RU"/>
              <a:t>из 22</a:t>
            </a:r>
            <a:endParaRPr lang="ru-RU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0717" y="974665"/>
            <a:ext cx="821055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29974" y="516957"/>
            <a:ext cx="3751398" cy="4011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9680483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 advTm="23277"/>
    </mc:Choice>
    <mc:Fallback>
      <p:transition spd="slow" advTm="2327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738</TotalTime>
  <Words>256</Words>
  <Application>Microsoft Office PowerPoint</Application>
  <PresentationFormat>Произвольный</PresentationFormat>
  <Paragraphs>68</Paragraphs>
  <Slides>13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4" baseType="lpstr">
      <vt:lpstr>Тема Office</vt:lpstr>
      <vt:lpstr>Слайд 1</vt:lpstr>
      <vt:lpstr>Проблематика и актуальность</vt:lpstr>
      <vt:lpstr>Постановка задачи</vt:lpstr>
      <vt:lpstr>Средства реализации программы</vt:lpstr>
      <vt:lpstr>Слайд 5</vt:lpstr>
      <vt:lpstr>Физическая модель данных</vt:lpstr>
      <vt:lpstr>Интерфейс: первый запуск и приветствие</vt:lpstr>
      <vt:lpstr>Интерфейс: ввод координат</vt:lpstr>
      <vt:lpstr>Интерфейс: получение результата</vt:lpstr>
      <vt:lpstr>Интерфейс: получение альтернативного резульата</vt:lpstr>
      <vt:lpstr>Интерфейс: сброс</vt:lpstr>
      <vt:lpstr>Заключение</vt:lpstr>
      <vt:lpstr>Спасибо за внимание!  Вопросы?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</dc:creator>
  <cp:lastModifiedBy>Axie Joke</cp:lastModifiedBy>
  <cp:revision>60</cp:revision>
  <dcterms:created xsi:type="dcterms:W3CDTF">2019-07-24T12:59:31Z</dcterms:created>
  <dcterms:modified xsi:type="dcterms:W3CDTF">2023-09-12T20:45:19Z</dcterms:modified>
</cp:coreProperties>
</file>